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56" r:id="rId4"/>
    <p:sldId id="257" r:id="rId5"/>
    <p:sldId id="266" r:id="rId6"/>
    <p:sldId id="265" r:id="rId7"/>
    <p:sldId id="260" r:id="rId8"/>
    <p:sldId id="267" r:id="rId9"/>
    <p:sldId id="273" r:id="rId10"/>
    <p:sldId id="258" r:id="rId11"/>
    <p:sldId id="259" r:id="rId12"/>
    <p:sldId id="261" r:id="rId13"/>
    <p:sldId id="269" r:id="rId14"/>
    <p:sldId id="268" r:id="rId15"/>
    <p:sldId id="271" r:id="rId16"/>
    <p:sldId id="262" r:id="rId17"/>
    <p:sldId id="270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08D36-CA98-0442-BCC0-F2B5D2E40A3A}" type="datetimeFigureOut">
              <a:rPr lang="en-US" smtClean="0"/>
              <a:t>4/3/14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C9C20-A170-D24B-BAA2-D4D802214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9C20-A170-D24B-BAA2-D4D8022148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5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BF06-1A34-9C4F-950F-EAA36EBDA1A7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7BB-F38B-1249-8750-BCCE6C90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3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BF06-1A34-9C4F-950F-EAA36EBDA1A7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7BB-F38B-1249-8750-BCCE6C90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2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BF06-1A34-9C4F-950F-EAA36EBDA1A7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7BB-F38B-1249-8750-BCCE6C90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BF06-1A34-9C4F-950F-EAA36EBDA1A7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7BB-F38B-1249-8750-BCCE6C90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4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BF06-1A34-9C4F-950F-EAA36EBDA1A7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7BB-F38B-1249-8750-BCCE6C90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8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BF06-1A34-9C4F-950F-EAA36EBDA1A7}" type="datetimeFigureOut">
              <a:rPr lang="en-US" smtClean="0"/>
              <a:t>4/3/14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7BB-F38B-1249-8750-BCCE6C90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6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BF06-1A34-9C4F-950F-EAA36EBDA1A7}" type="datetimeFigureOut">
              <a:rPr lang="en-US" smtClean="0"/>
              <a:t>4/3/14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7BB-F38B-1249-8750-BCCE6C90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5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BF06-1A34-9C4F-950F-EAA36EBDA1A7}" type="datetimeFigureOut">
              <a:rPr lang="en-US" smtClean="0"/>
              <a:t>4/3/14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7BB-F38B-1249-8750-BCCE6C90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8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BF06-1A34-9C4F-950F-EAA36EBDA1A7}" type="datetimeFigureOut">
              <a:rPr lang="en-US" smtClean="0"/>
              <a:t>4/3/14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7BB-F38B-1249-8750-BCCE6C90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BF06-1A34-9C4F-950F-EAA36EBDA1A7}" type="datetimeFigureOut">
              <a:rPr lang="en-US" smtClean="0"/>
              <a:t>4/3/14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7BB-F38B-1249-8750-BCCE6C90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0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BF06-1A34-9C4F-950F-EAA36EBDA1A7}" type="datetimeFigureOut">
              <a:rPr lang="en-US" smtClean="0"/>
              <a:t>4/3/14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57BB-F38B-1249-8750-BCCE6C90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9BF06-1A34-9C4F-950F-EAA36EBDA1A7}" type="datetimeFigureOut">
              <a:rPr lang="en-US" smtClean="0"/>
              <a:t>4/3/14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757BB-F38B-1249-8750-BCCE6C90E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0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631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Structural Differences of </a:t>
            </a:r>
            <a:r>
              <a:rPr lang="en-US" dirty="0" smtClean="0"/>
              <a:t>the Brazilian </a:t>
            </a:r>
            <a:r>
              <a:rPr lang="en-US" dirty="0" smtClean="0"/>
              <a:t>Stock Market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02716"/>
            <a:ext cx="6400800" cy="1752600"/>
          </a:xfrm>
        </p:spPr>
        <p:txBody>
          <a:bodyPr/>
          <a:lstStyle/>
          <a:p>
            <a:r>
              <a:rPr lang="en-US" dirty="0" smtClean="0"/>
              <a:t>Shawn Leahy, </a:t>
            </a:r>
            <a:r>
              <a:rPr lang="en-US" dirty="0" err="1" smtClean="0"/>
              <a:t>Sary</a:t>
            </a:r>
            <a:r>
              <a:rPr lang="en-US" dirty="0" smtClean="0"/>
              <a:t> Levy-</a:t>
            </a:r>
            <a:r>
              <a:rPr lang="en-US" dirty="0" err="1" smtClean="0"/>
              <a:t>Carciente</a:t>
            </a:r>
            <a:r>
              <a:rPr lang="en-US" dirty="0" smtClean="0"/>
              <a:t>,</a:t>
            </a:r>
          </a:p>
          <a:p>
            <a:r>
              <a:rPr lang="en-US" dirty="0" smtClean="0"/>
              <a:t>H. Eugene Stanley, </a:t>
            </a:r>
            <a:r>
              <a:rPr lang="en-US" dirty="0" err="1" smtClean="0"/>
              <a:t>Dror</a:t>
            </a:r>
            <a:r>
              <a:rPr lang="en-US" dirty="0" smtClean="0"/>
              <a:t> Y. </a:t>
            </a:r>
            <a:r>
              <a:rPr lang="en-US" dirty="0" err="1" smtClean="0"/>
              <a:t>Kenett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0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Methods For Analyses of Brazilian Stock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Adjusted </a:t>
            </a:r>
            <a:r>
              <a:rPr lang="en-US" dirty="0"/>
              <a:t>stock daily closing prices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logarithmic </a:t>
            </a:r>
            <a:r>
              <a:rPr lang="en-US" dirty="0"/>
              <a:t>returns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short time window, of 22-trading days used</a:t>
            </a:r>
          </a:p>
          <a:p>
            <a:endParaRPr lang="en-US" dirty="0" smtClean="0"/>
          </a:p>
          <a:p>
            <a:r>
              <a:rPr lang="en-US" dirty="0" smtClean="0"/>
              <a:t>Correlations of all stocks </a:t>
            </a:r>
            <a:r>
              <a:rPr lang="en-US" dirty="0" smtClean="0"/>
              <a:t>and partial correlations </a:t>
            </a:r>
            <a:r>
              <a:rPr lang="en-US" dirty="0"/>
              <a:t>between the stocks </a:t>
            </a:r>
            <a:r>
              <a:rPr lang="en-US" dirty="0" smtClean="0"/>
              <a:t>excluding the index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each window we calculate stock </a:t>
            </a:r>
            <a:r>
              <a:rPr lang="en-US" dirty="0" smtClean="0"/>
              <a:t>correlation (partial) matrices</a:t>
            </a:r>
            <a:r>
              <a:rPr lang="en-US" dirty="0"/>
              <a:t>, and average </a:t>
            </a:r>
            <a:r>
              <a:rPr lang="en-US" dirty="0" smtClean="0"/>
              <a:t>them</a:t>
            </a:r>
            <a:r>
              <a:rPr lang="en-US" dirty="0"/>
              <a:t> </a:t>
            </a:r>
            <a:r>
              <a:rPr lang="en-US" dirty="0" smtClean="0"/>
              <a:t>to obtain a vector of correlations (partial)</a:t>
            </a:r>
          </a:p>
          <a:p>
            <a:endParaRPr lang="en-US" dirty="0" smtClean="0"/>
          </a:p>
          <a:p>
            <a:r>
              <a:rPr lang="en-US" dirty="0" smtClean="0"/>
              <a:t>Also we take another average of the correlations (partial) to obtain the overall market correlation for that window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1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Brazil </a:t>
            </a:r>
            <a:r>
              <a:rPr lang="en-US" dirty="0" smtClean="0"/>
              <a:t>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Sao Paulo Stock Exchange Index (IBOVESPA) 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-13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largest stock exchange in the world </a:t>
            </a:r>
          </a:p>
          <a:p>
            <a:endParaRPr lang="en-US" dirty="0"/>
          </a:p>
        </p:txBody>
      </p:sp>
      <p:pic>
        <p:nvPicPr>
          <p:cNvPr id="5" name="Picture 4" descr="Pop_GD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9727"/>
            <a:ext cx="4266864" cy="1899582"/>
          </a:xfrm>
          <a:prstGeom prst="rect">
            <a:avLst/>
          </a:prstGeom>
        </p:spPr>
      </p:pic>
      <p:pic>
        <p:nvPicPr>
          <p:cNvPr id="6" name="Picture 5" descr="Unemployment_Inflat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91" y="2201296"/>
            <a:ext cx="4906709" cy="2184437"/>
          </a:xfrm>
          <a:prstGeom prst="rect">
            <a:avLst/>
          </a:prstGeom>
        </p:spPr>
      </p:pic>
      <p:pic>
        <p:nvPicPr>
          <p:cNvPr id="7" name="Picture 6" descr="GovExp_Rev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4467046"/>
            <a:ext cx="4724064" cy="210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0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78"/>
            <a:ext cx="8229600" cy="114300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esults</a:t>
            </a:r>
            <a:endParaRPr lang="en-US" dirty="0"/>
          </a:p>
        </p:txBody>
      </p:sp>
      <p:pic>
        <p:nvPicPr>
          <p:cNvPr id="5" name="Picture 4" descr="heatma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21" y="864417"/>
            <a:ext cx="6358667" cy="2830840"/>
          </a:xfrm>
          <a:prstGeom prst="rect">
            <a:avLst/>
          </a:prstGeom>
        </p:spPr>
      </p:pic>
      <p:pic>
        <p:nvPicPr>
          <p:cNvPr id="9" name="Picture 8" descr="heatmap_pa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23" y="3891905"/>
            <a:ext cx="6358666" cy="2830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081657"/>
            <a:ext cx="14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Correlations</a:t>
            </a:r>
          </a:p>
          <a:p>
            <a:r>
              <a:rPr lang="en-US" dirty="0" smtClean="0"/>
              <a:t>Among stocks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646016"/>
            <a:ext cx="1634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</a:t>
            </a:r>
          </a:p>
          <a:p>
            <a:r>
              <a:rPr lang="en-US" dirty="0" smtClean="0"/>
              <a:t>Correlations</a:t>
            </a:r>
          </a:p>
          <a:p>
            <a:r>
              <a:rPr lang="en-US" dirty="0" smtClean="0"/>
              <a:t>Excluding Index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7369528" y="3281255"/>
            <a:ext cx="1006899" cy="914400"/>
          </a:xfrm>
          <a:prstGeom prst="rightBrace">
            <a:avLst>
              <a:gd name="adj1" fmla="val 8333"/>
              <a:gd name="adj2" fmla="val 4807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72978" y="3325925"/>
            <a:ext cx="107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7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064" y="5028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similar are the two measures?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823" y="1326445"/>
            <a:ext cx="29012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market then cannot be said to be index driven, and the jump in correlations are not being pushed by feedback from the index. 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3" name="Picture 2" descr="Screen Shot 2014-04-03 at 8.25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67" y="1326445"/>
            <a:ext cx="6112934" cy="321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0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267" y="1815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Before, During, and After Crisis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09067" y="521841"/>
            <a:ext cx="4334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Correlation of stock correlations as a function of correlation of stock returns for pre-crisis period of 2003-2007 (top), crisis period of 2008-2009 (middle) and the post-crisis period of 2010-</a:t>
            </a:r>
            <a:r>
              <a:rPr lang="en-US" dirty="0" smtClean="0"/>
              <a:t>2013 </a:t>
            </a:r>
            <a:r>
              <a:rPr lang="en-US" dirty="0"/>
              <a:t>(bottom). </a:t>
            </a:r>
            <a:endParaRPr lang="en-US" dirty="0" smtClean="0"/>
          </a:p>
        </p:txBody>
      </p:sp>
      <p:pic>
        <p:nvPicPr>
          <p:cNvPr id="13" name="Picture 12" descr="Screen Shot 2014-04-03 at 9.21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99" y="2171701"/>
            <a:ext cx="4813301" cy="2332218"/>
          </a:xfrm>
          <a:prstGeom prst="rect">
            <a:avLst/>
          </a:prstGeom>
        </p:spPr>
      </p:pic>
      <p:sp>
        <p:nvSpPr>
          <p:cNvPr id="16" name="Bent Arrow 15"/>
          <p:cNvSpPr/>
          <p:nvPr/>
        </p:nvSpPr>
        <p:spPr>
          <a:xfrm rot="16200000">
            <a:off x="1049867" y="2171701"/>
            <a:ext cx="541866" cy="571499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6550" y="2186517"/>
            <a:ext cx="105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Pre-Crisis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3031067" y="3412066"/>
            <a:ext cx="1168400" cy="2878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45874" y="2931067"/>
            <a:ext cx="135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During Crisis</a:t>
            </a:r>
            <a:endParaRPr lang="en-US" dirty="0"/>
          </a:p>
        </p:txBody>
      </p:sp>
      <p:sp>
        <p:nvSpPr>
          <p:cNvPr id="21" name="Bent Arrow 20"/>
          <p:cNvSpPr/>
          <p:nvPr/>
        </p:nvSpPr>
        <p:spPr>
          <a:xfrm rot="5400000">
            <a:off x="1606550" y="3412066"/>
            <a:ext cx="645583" cy="75353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077" y="3683000"/>
            <a:ext cx="113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Crisis</a:t>
            </a:r>
            <a:endParaRPr lang="en-US" dirty="0"/>
          </a:p>
        </p:txBody>
      </p:sp>
      <p:pic>
        <p:nvPicPr>
          <p:cNvPr id="23" name="Picture 22" descr="Corrcorr(03-07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9067" cy="2140967"/>
          </a:xfrm>
          <a:prstGeom prst="rect">
            <a:avLst/>
          </a:prstGeom>
        </p:spPr>
      </p:pic>
      <p:pic>
        <p:nvPicPr>
          <p:cNvPr id="24" name="Picture 23" descr="Corrcorr(10-14)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6" y="4291827"/>
            <a:ext cx="5392894" cy="240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6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234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does the structure of a non-index driven market look like?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21" y="836189"/>
            <a:ext cx="21803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hierarchical tree </a:t>
            </a:r>
            <a:r>
              <a:rPr lang="en-US" sz="2000" dirty="0" smtClean="0"/>
              <a:t>where </a:t>
            </a:r>
            <a:r>
              <a:rPr lang="en-US" sz="2000" dirty="0"/>
              <a:t>the </a:t>
            </a:r>
            <a:r>
              <a:rPr lang="en-US" sz="2000" dirty="0" smtClean="0"/>
              <a:t>linkage </a:t>
            </a:r>
            <a:r>
              <a:rPr lang="en-US" sz="2000" dirty="0" smtClean="0"/>
              <a:t>to </a:t>
            </a:r>
            <a:r>
              <a:rPr lang="en-US" sz="2000" dirty="0"/>
              <a:t>discern differences </a:t>
            </a:r>
            <a:r>
              <a:rPr lang="en-US" sz="2000" dirty="0" smtClean="0"/>
              <a:t>is </a:t>
            </a:r>
            <a:r>
              <a:rPr lang="en-US" sz="2000" dirty="0"/>
              <a:t>the magnitude of </a:t>
            </a:r>
            <a:r>
              <a:rPr lang="en-US" sz="2000" dirty="0" smtClean="0"/>
              <a:t>the average correlations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321" y="3206119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D600"/>
                </a:solidFill>
              </a:rPr>
              <a:t>Finance</a:t>
            </a:r>
          </a:p>
          <a:p>
            <a:r>
              <a:rPr lang="en-US" b="1" dirty="0"/>
              <a:t>Utilities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Telecommunications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Construction/Basic Materials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Consumer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660066"/>
                </a:solidFill>
              </a:rPr>
              <a:t>Capital </a:t>
            </a:r>
            <a:r>
              <a:rPr lang="en-US" b="1" dirty="0">
                <a:solidFill>
                  <a:srgbClr val="660066"/>
                </a:solidFill>
              </a:rPr>
              <a:t>Goods</a:t>
            </a:r>
          </a:p>
          <a:p>
            <a:r>
              <a:rPr lang="en-US" b="1" dirty="0">
                <a:solidFill>
                  <a:srgbClr val="008000"/>
                </a:solidFill>
              </a:rPr>
              <a:t>Oil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59750" y="1238249"/>
            <a:ext cx="79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</a:t>
            </a:r>
          </a:p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33751" y="4551581"/>
            <a:ext cx="67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</a:t>
            </a:r>
          </a:p>
          <a:p>
            <a:r>
              <a:rPr lang="en-US" dirty="0" smtClean="0"/>
              <a:t>Crisis</a:t>
            </a:r>
            <a:endParaRPr lang="en-US" dirty="0"/>
          </a:p>
        </p:txBody>
      </p:sp>
      <p:pic>
        <p:nvPicPr>
          <p:cNvPr id="12" name="Picture 11" descr="Dendro(10-14)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67" y="3751948"/>
            <a:ext cx="6495884" cy="2891928"/>
          </a:xfrm>
          <a:prstGeom prst="rect">
            <a:avLst/>
          </a:prstGeom>
        </p:spPr>
      </p:pic>
      <p:pic>
        <p:nvPicPr>
          <p:cNvPr id="13" name="Picture 12" descr="Dendro(03-07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88" y="739228"/>
            <a:ext cx="6115062" cy="272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3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0533"/>
            <a:ext cx="8229600" cy="2142067"/>
          </a:xfrm>
        </p:spPr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ot driven </a:t>
            </a:r>
            <a:r>
              <a:rPr lang="en-US" dirty="0"/>
              <a:t>by the index, but due to an actual intra-stock </a:t>
            </a:r>
            <a:r>
              <a:rPr lang="en-US" dirty="0" smtClean="0"/>
              <a:t>correlations. </a:t>
            </a:r>
          </a:p>
        </p:txBody>
      </p:sp>
      <p:pic>
        <p:nvPicPr>
          <p:cNvPr id="4" name="Picture 3" descr="Screen Shot 2014-04-02 at 8.5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2583"/>
            <a:ext cx="8543693" cy="4185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7733" y="6331634"/>
            <a:ext cx="7271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Market correlations </a:t>
            </a:r>
            <a:r>
              <a:rPr lang="en-US" dirty="0" smtClean="0"/>
              <a:t>and the </a:t>
            </a:r>
            <a:r>
              <a:rPr lang="en-US" dirty="0"/>
              <a:t>daily closing price of the </a:t>
            </a:r>
            <a:r>
              <a:rPr lang="en-US" dirty="0" smtClean="0"/>
              <a:t>Index from 2003-2013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86516" y="2485748"/>
            <a:ext cx="1845481" cy="401665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</a:t>
            </a:r>
            <a:r>
              <a:rPr lang="en-US" dirty="0" smtClean="0"/>
              <a:t>have found </a:t>
            </a:r>
            <a:r>
              <a:rPr lang="en-US" dirty="0" smtClean="0"/>
              <a:t>differences in the </a:t>
            </a:r>
            <a:r>
              <a:rPr lang="en-US" dirty="0" smtClean="0"/>
              <a:t>structures and dynamics of the Brazilian Stock market compared to developed stock markets </a:t>
            </a:r>
          </a:p>
          <a:p>
            <a:r>
              <a:rPr lang="en-US" dirty="0" smtClean="0"/>
              <a:t>The Brazilian stock market has shown to not be driven by its index</a:t>
            </a:r>
          </a:p>
          <a:p>
            <a:r>
              <a:rPr lang="en-US" dirty="0" smtClean="0"/>
              <a:t>Could be reason for better behavior during and after crisis, we could be in presence of a possible measure </a:t>
            </a:r>
            <a:r>
              <a:rPr lang="en-US" dirty="0" smtClean="0"/>
              <a:t>as</a:t>
            </a:r>
            <a:r>
              <a:rPr lang="en-US" dirty="0" smtClean="0"/>
              <a:t> </a:t>
            </a:r>
            <a:r>
              <a:rPr lang="en-US" dirty="0" smtClean="0"/>
              <a:t>an early warning signal for the health of stock </a:t>
            </a:r>
            <a:r>
              <a:rPr lang="en-US" dirty="0" smtClean="0"/>
              <a:t>markets and </a:t>
            </a:r>
            <a:r>
              <a:rPr lang="en-US" dirty="0" smtClean="0"/>
              <a:t>distinguishing growth from bubbles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9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types of markets in the world </a:t>
            </a:r>
          </a:p>
          <a:p>
            <a:r>
              <a:rPr lang="en-US" dirty="0" smtClean="0"/>
              <a:t>Much more work needs to be done to look at the structure of other emerging markets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4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3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</a:p>
          <a:p>
            <a:r>
              <a:rPr lang="en-US" dirty="0" smtClean="0"/>
              <a:t>Theoretical Perspective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Similar Analyses</a:t>
            </a:r>
          </a:p>
          <a:p>
            <a:r>
              <a:rPr lang="en-US" dirty="0" smtClean="0"/>
              <a:t>Brazil at a glance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6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821"/>
            <a:ext cx="7772400" cy="1470025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1444182"/>
            <a:ext cx="6622531" cy="513298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Understanding the structure and dynamics of financial markets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 look at the </a:t>
            </a:r>
            <a:r>
              <a:rPr lang="en-US" sz="2400" dirty="0">
                <a:solidFill>
                  <a:schemeClr val="tx1"/>
                </a:solidFill>
              </a:rPr>
              <a:t>effect of </a:t>
            </a:r>
            <a:r>
              <a:rPr lang="en-US" sz="2400" dirty="0" smtClean="0">
                <a:solidFill>
                  <a:schemeClr val="tx1"/>
                </a:solidFill>
              </a:rPr>
              <a:t>the market </a:t>
            </a:r>
            <a:r>
              <a:rPr lang="en-US" sz="2400" dirty="0">
                <a:solidFill>
                  <a:schemeClr val="tx1"/>
                </a:solidFill>
              </a:rPr>
              <a:t>index on the correlations of </a:t>
            </a:r>
            <a:r>
              <a:rPr lang="en-US" sz="2400" dirty="0" smtClean="0">
                <a:solidFill>
                  <a:schemeClr val="tx1"/>
                </a:solidFill>
              </a:rPr>
              <a:t>its components and how they change over time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There are different types of markets with different types of connections and relationships so the results of one market do not necessarily hold for all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 use the Brazilian stock market as it has a better behavior before, during and after the most recent financial crisis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Can we find a way to distinguish stock market healthy growth from the formation of a bubble?</a:t>
            </a:r>
          </a:p>
        </p:txBody>
      </p:sp>
    </p:spTree>
    <p:extLst>
      <p:ext uri="{BB962C8B-B14F-4D97-AF65-F5344CB8AC3E}">
        <p14:creationId xmlns:p14="http://schemas.microsoft.com/office/powerpoint/2010/main" val="29158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3"/>
            <a:ext cx="8229600" cy="1143000"/>
          </a:xfrm>
        </p:spPr>
        <p:txBody>
          <a:bodyPr/>
          <a:lstStyle/>
          <a:p>
            <a:r>
              <a:rPr lang="en-US" dirty="0" smtClean="0"/>
              <a:t>Theoretical Perspective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1721" y="869534"/>
            <a:ext cx="67941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Brazilian Index </a:t>
            </a:r>
            <a:r>
              <a:rPr lang="en-US" sz="3200" dirty="0" smtClean="0"/>
              <a:t>Price and S&amp;P 500 Price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234261"/>
            <a:ext cx="7455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 smtClean="0"/>
              <a:t>Transform</a:t>
            </a:r>
            <a:r>
              <a:rPr lang="da-DK" sz="3200" dirty="0" smtClean="0"/>
              <a:t> </a:t>
            </a:r>
            <a:r>
              <a:rPr lang="da-DK" sz="3200" dirty="0" err="1" smtClean="0"/>
              <a:t>using</a:t>
            </a:r>
            <a:r>
              <a:rPr lang="da-DK" sz="3200" dirty="0" smtClean="0"/>
              <a:t>:</a:t>
            </a:r>
          </a:p>
          <a:p>
            <a:r>
              <a:rPr lang="da-DK" sz="3200" dirty="0" smtClean="0"/>
              <a:t>r</a:t>
            </a:r>
            <a:r>
              <a:rPr lang="da-DK" sz="3200" baseline="-25000" dirty="0" smtClean="0"/>
              <a:t>i</a:t>
            </a:r>
            <a:r>
              <a:rPr lang="da-DK" sz="3200" dirty="0" smtClean="0"/>
              <a:t>(t) = log P</a:t>
            </a:r>
            <a:r>
              <a:rPr lang="da-DK" sz="3200" baseline="-25000" dirty="0" smtClean="0"/>
              <a:t>i</a:t>
            </a:r>
            <a:r>
              <a:rPr lang="da-DK" sz="3200" dirty="0" smtClean="0"/>
              <a:t> [ (t) ] − log P</a:t>
            </a:r>
            <a:r>
              <a:rPr lang="da-DK" sz="3200" baseline="-25000" dirty="0" smtClean="0"/>
              <a:t>i</a:t>
            </a:r>
            <a:r>
              <a:rPr lang="da-DK" sz="3200" dirty="0" smtClean="0"/>
              <a:t> [ (t −1) ]</a:t>
            </a:r>
            <a:endParaRPr lang="en-US" sz="3200" dirty="0"/>
          </a:p>
        </p:txBody>
      </p:sp>
      <p:pic>
        <p:nvPicPr>
          <p:cNvPr id="16" name="Content Placeholder 15" descr="Screen Shot 2014-04-04 at 10.22.4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r="9345"/>
          <a:stretch>
            <a:fillRect/>
          </a:stretch>
        </p:blipFill>
        <p:spPr>
          <a:xfrm>
            <a:off x="996490" y="1454310"/>
            <a:ext cx="7260293" cy="3916050"/>
          </a:xfrm>
        </p:spPr>
      </p:pic>
      <p:sp>
        <p:nvSpPr>
          <p:cNvPr id="17" name="TextBox 16"/>
          <p:cNvSpPr txBox="1"/>
          <p:nvPr/>
        </p:nvSpPr>
        <p:spPr>
          <a:xfrm rot="16200000">
            <a:off x="-107886" y="3127818"/>
            <a:ext cx="218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IBOVESPA Price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7987505" y="2893599"/>
            <a:ext cx="1384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S&amp;P Price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557865" y="1756900"/>
            <a:ext cx="0" cy="3165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862598" y="1756900"/>
            <a:ext cx="0" cy="3165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00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2566" y="0"/>
            <a:ext cx="8229600" cy="1143000"/>
          </a:xfrm>
        </p:spPr>
        <p:txBody>
          <a:bodyPr/>
          <a:lstStyle/>
          <a:p>
            <a:r>
              <a:rPr lang="en-US" dirty="0" smtClean="0"/>
              <a:t>Stock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2978"/>
            <a:ext cx="7605351" cy="1350585"/>
          </a:xfrm>
        </p:spPr>
        <p:txBody>
          <a:bodyPr>
            <a:normAutofit/>
          </a:bodyPr>
          <a:lstStyle/>
          <a:p>
            <a:r>
              <a:rPr lang="fi-FI" dirty="0" err="1" smtClean="0"/>
              <a:t>C(</a:t>
            </a:r>
            <a:r>
              <a:rPr lang="fi-FI" i="1" dirty="0" err="1" smtClean="0"/>
              <a:t>i</a:t>
            </a:r>
            <a:r>
              <a:rPr lang="fi-FI" dirty="0" smtClean="0"/>
              <a:t>, </a:t>
            </a:r>
            <a:r>
              <a:rPr lang="fi-FI" i="1" dirty="0" smtClean="0"/>
              <a:t>j</a:t>
            </a:r>
            <a:r>
              <a:rPr lang="fi-FI" dirty="0" smtClean="0"/>
              <a:t>) </a:t>
            </a:r>
            <a:r>
              <a:rPr lang="el-GR" dirty="0" smtClean="0"/>
              <a:t>=&lt;</a:t>
            </a:r>
            <a:r>
              <a:rPr lang="en-US" dirty="0" smtClean="0"/>
              <a:t>(</a:t>
            </a:r>
            <a:r>
              <a:rPr lang="el-GR" u="sng" dirty="0" smtClean="0"/>
              <a:t>r</a:t>
            </a:r>
            <a:r>
              <a:rPr lang="en-US" u="sng" dirty="0" smtClean="0"/>
              <a:t>(</a:t>
            </a:r>
            <a:r>
              <a:rPr lang="el-GR" i="1" u="sng" dirty="0" smtClean="0"/>
              <a:t>i</a:t>
            </a:r>
            <a:r>
              <a:rPr lang="en-US" i="1" u="sng" dirty="0"/>
              <a:t>)</a:t>
            </a:r>
            <a:r>
              <a:rPr lang="el-GR" u="sng" dirty="0" smtClean="0"/>
              <a:t> −</a:t>
            </a:r>
            <a:r>
              <a:rPr lang="en-US" u="sng" dirty="0" smtClean="0"/>
              <a:t> </a:t>
            </a:r>
            <a:r>
              <a:rPr lang="el-GR" u="sng" dirty="0" smtClean="0"/>
              <a:t>&lt; r </a:t>
            </a:r>
            <a:r>
              <a:rPr lang="en-US" u="sng" dirty="0" smtClean="0"/>
              <a:t>(</a:t>
            </a:r>
            <a:r>
              <a:rPr lang="el-GR" i="1" u="sng" dirty="0" smtClean="0"/>
              <a:t>i</a:t>
            </a:r>
            <a:r>
              <a:rPr lang="el-GR" u="sng" dirty="0" smtClean="0"/>
              <a:t>)&gt;</a:t>
            </a:r>
            <a:r>
              <a:rPr lang="en-US" u="sng" dirty="0" smtClean="0"/>
              <a:t>)</a:t>
            </a:r>
            <a:r>
              <a:rPr lang="el-GR" u="sng" dirty="0" smtClean="0"/>
              <a:t>⋅ </a:t>
            </a:r>
            <a:r>
              <a:rPr lang="en-US" u="sng" dirty="0" smtClean="0"/>
              <a:t>(</a:t>
            </a:r>
            <a:r>
              <a:rPr lang="el-GR" u="sng" dirty="0" smtClean="0"/>
              <a:t>r</a:t>
            </a:r>
            <a:r>
              <a:rPr lang="en-US" u="sng" dirty="0" smtClean="0"/>
              <a:t>(</a:t>
            </a:r>
            <a:r>
              <a:rPr lang="el-GR" i="1" u="sng" dirty="0" smtClean="0"/>
              <a:t>j</a:t>
            </a:r>
            <a:r>
              <a:rPr lang="en-US" i="1" u="sng" dirty="0" smtClean="0"/>
              <a:t>)</a:t>
            </a:r>
            <a:r>
              <a:rPr lang="el-GR" u="sng" dirty="0" smtClean="0"/>
              <a:t> − &lt;r (</a:t>
            </a:r>
            <a:r>
              <a:rPr lang="el-GR" i="1" u="sng" dirty="0" smtClean="0"/>
              <a:t>j</a:t>
            </a:r>
            <a:r>
              <a:rPr lang="el-GR" u="sng" dirty="0" smtClean="0"/>
              <a:t>)&gt;</a:t>
            </a:r>
            <a:r>
              <a:rPr lang="en-US" u="sng" dirty="0" smtClean="0"/>
              <a:t>)</a:t>
            </a:r>
            <a:r>
              <a:rPr lang="el-GR" u="sng" dirty="0" smtClean="0"/>
              <a:t>&gt;</a:t>
            </a:r>
            <a:endParaRPr lang="en-US" u="sng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</a:t>
            </a:r>
            <a:r>
              <a:rPr lang="el-GR" dirty="0" smtClean="0"/>
              <a:t>σ</a:t>
            </a:r>
            <a:r>
              <a:rPr lang="el-GR" baseline="-25000" dirty="0" smtClean="0"/>
              <a:t>i</a:t>
            </a:r>
            <a:r>
              <a:rPr lang="el-GR" dirty="0" smtClean="0"/>
              <a:t> ⋅σ </a:t>
            </a:r>
            <a:r>
              <a:rPr lang="el-GR" baseline="-25000" dirty="0" smtClean="0"/>
              <a:t>j</a:t>
            </a:r>
            <a:endParaRPr lang="en-US" baseline="-25000" dirty="0"/>
          </a:p>
        </p:txBody>
      </p:sp>
      <p:pic>
        <p:nvPicPr>
          <p:cNvPr id="5" name="Picture 4" descr="Screen Shot 2014-04-02 at 2.37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62"/>
            <a:ext cx="4533093" cy="3147179"/>
          </a:xfrm>
          <a:prstGeom prst="rect">
            <a:avLst/>
          </a:prstGeom>
        </p:spPr>
      </p:pic>
      <p:pic>
        <p:nvPicPr>
          <p:cNvPr id="6" name="Picture 5" descr="Screen Shot 2014-04-02 at 2.37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92" y="3073563"/>
            <a:ext cx="4522298" cy="3147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9682" y="619524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Index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37710" y="619524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Index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0932" y="236604"/>
            <a:ext cx="2434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I</a:t>
            </a:r>
            <a:r>
              <a:rPr lang="en-US" sz="2400" dirty="0" smtClean="0"/>
              <a:t>                             </a:t>
            </a:r>
            <a:r>
              <a:rPr lang="en-US" sz="2400" b="1" dirty="0" smtClean="0"/>
              <a:t>J </a:t>
            </a:r>
            <a:r>
              <a:rPr lang="en-US" sz="2400" dirty="0" smtClean="0"/>
              <a:t>      	</a:t>
            </a:r>
            <a:endParaRPr lang="en-US" sz="2400" dirty="0"/>
          </a:p>
        </p:txBody>
      </p:sp>
      <p:sp>
        <p:nvSpPr>
          <p:cNvPr id="10" name="Left-Right Arrow 9"/>
          <p:cNvSpPr/>
          <p:nvPr/>
        </p:nvSpPr>
        <p:spPr>
          <a:xfrm rot="18632120">
            <a:off x="6689498" y="750608"/>
            <a:ext cx="1117600" cy="31326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3028927">
            <a:off x="7831428" y="776026"/>
            <a:ext cx="1185811" cy="34155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6941568" y="1512857"/>
            <a:ext cx="1677499" cy="29340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2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45733" y="-101600"/>
            <a:ext cx="8229600" cy="1143000"/>
          </a:xfrm>
        </p:spPr>
        <p:txBody>
          <a:bodyPr/>
          <a:lstStyle/>
          <a:p>
            <a:r>
              <a:rPr lang="en-US" dirty="0" smtClean="0"/>
              <a:t>Partial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33" y="1041400"/>
            <a:ext cx="8618901" cy="128534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partial correlation (residual correlation) between </a:t>
            </a:r>
            <a:r>
              <a:rPr lang="en-US" dirty="0" err="1" smtClean="0"/>
              <a:t>i</a:t>
            </a:r>
            <a:r>
              <a:rPr lang="en-US" dirty="0" smtClean="0"/>
              <a:t> and j given a mediating </a:t>
            </a:r>
            <a:r>
              <a:rPr lang="en-US" dirty="0" smtClean="0"/>
              <a:t>variable </a:t>
            </a:r>
            <a:r>
              <a:rPr lang="en-US" dirty="0" smtClean="0"/>
              <a:t>m, is the correlation between </a:t>
            </a:r>
            <a:r>
              <a:rPr lang="en-US" dirty="0" err="1" smtClean="0"/>
              <a:t>i</a:t>
            </a:r>
            <a:r>
              <a:rPr lang="en-US" dirty="0" smtClean="0"/>
              <a:t> and j after removing their dependency on m; thus, it is a measure of the correlation between </a:t>
            </a:r>
            <a:r>
              <a:rPr lang="en-US" dirty="0" err="1" smtClean="0"/>
              <a:t>i</a:t>
            </a:r>
            <a:r>
              <a:rPr lang="en-US" dirty="0" smtClean="0"/>
              <a:t> and j after removing the affect of m on their correlation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398" y="4724399"/>
            <a:ext cx="6976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PC(</a:t>
            </a:r>
            <a:r>
              <a:rPr lang="en-US" sz="3200" i="1" dirty="0" err="1" smtClean="0"/>
              <a:t>i</a:t>
            </a:r>
            <a:r>
              <a:rPr lang="en-US" sz="3200" dirty="0" smtClean="0"/>
              <a:t>, </a:t>
            </a:r>
            <a:r>
              <a:rPr lang="en-US" sz="3200" i="1" dirty="0" smtClean="0"/>
              <a:t>j</a:t>
            </a:r>
            <a:r>
              <a:rPr lang="en-US" sz="3200" dirty="0" smtClean="0"/>
              <a:t> |</a:t>
            </a:r>
            <a:r>
              <a:rPr lang="en-US" sz="3200" i="1" dirty="0" smtClean="0"/>
              <a:t>m</a:t>
            </a:r>
            <a:r>
              <a:rPr lang="en-US" sz="3200" dirty="0" smtClean="0"/>
              <a:t>) = </a:t>
            </a:r>
            <a:r>
              <a:rPr lang="en-US" sz="3200" u="sng" dirty="0" smtClean="0"/>
              <a:t>C(</a:t>
            </a:r>
            <a:r>
              <a:rPr lang="en-US" sz="3200" i="1" u="sng" dirty="0" err="1" smtClean="0"/>
              <a:t>i</a:t>
            </a:r>
            <a:r>
              <a:rPr lang="en-US" sz="3200" u="sng" dirty="0" smtClean="0"/>
              <a:t>, </a:t>
            </a:r>
            <a:r>
              <a:rPr lang="en-US" sz="3200" i="1" u="sng" dirty="0" smtClean="0"/>
              <a:t>j</a:t>
            </a:r>
            <a:r>
              <a:rPr lang="en-US" sz="3200" u="sng" dirty="0" smtClean="0"/>
              <a:t>) − C(</a:t>
            </a:r>
            <a:r>
              <a:rPr lang="en-US" sz="3200" i="1" u="sng" dirty="0" err="1" smtClean="0"/>
              <a:t>i</a:t>
            </a:r>
            <a:r>
              <a:rPr lang="en-US" sz="3200" u="sng" dirty="0" err="1" smtClean="0"/>
              <a:t>,</a:t>
            </a:r>
            <a:r>
              <a:rPr lang="en-US" sz="3200" i="1" u="sng" dirty="0" err="1" smtClean="0"/>
              <a:t>m</a:t>
            </a:r>
            <a:r>
              <a:rPr lang="en-US" sz="3200" u="sng" dirty="0" smtClean="0"/>
              <a:t>)⋅C(</a:t>
            </a:r>
            <a:r>
              <a:rPr lang="en-US" sz="3200" i="1" u="sng" dirty="0" err="1" smtClean="0"/>
              <a:t>j</a:t>
            </a:r>
            <a:r>
              <a:rPr lang="en-US" sz="3200" u="sng" dirty="0" err="1" smtClean="0"/>
              <a:t>,</a:t>
            </a:r>
            <a:r>
              <a:rPr lang="en-US" sz="3200" i="1" u="sng" dirty="0" err="1" smtClean="0"/>
              <a:t>m</a:t>
            </a:r>
            <a:r>
              <a:rPr lang="en-US" sz="3200" u="sng" dirty="0" smtClean="0"/>
              <a:t>)</a:t>
            </a:r>
          </a:p>
          <a:p>
            <a:r>
              <a:rPr lang="en-US" sz="3200" dirty="0" smtClean="0"/>
              <a:t>                      √(1−C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( (</a:t>
            </a:r>
            <a:r>
              <a:rPr lang="en-US" sz="3200" i="1" dirty="0" err="1" smtClean="0"/>
              <a:t>i</a:t>
            </a:r>
            <a:r>
              <a:rPr lang="en-US" sz="3200" dirty="0" err="1" smtClean="0"/>
              <a:t>,</a:t>
            </a:r>
            <a:r>
              <a:rPr lang="en-US" sz="3200" i="1" dirty="0" err="1" smtClean="0"/>
              <a:t>m</a:t>
            </a:r>
            <a:r>
              <a:rPr lang="en-US" sz="3200" dirty="0" smtClean="0"/>
              <a:t>))⋅ (1− C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( (</a:t>
            </a:r>
            <a:r>
              <a:rPr lang="en-US" sz="3200" i="1" dirty="0" err="1" smtClean="0"/>
              <a:t>j</a:t>
            </a:r>
            <a:r>
              <a:rPr lang="en-US" sz="3200" dirty="0" err="1" smtClean="0"/>
              <a:t>,</a:t>
            </a:r>
            <a:r>
              <a:rPr lang="en-US" sz="3200" i="1" dirty="0" err="1" smtClean="0"/>
              <a:t>m</a:t>
            </a:r>
            <a:r>
              <a:rPr lang="en-US" sz="3200" dirty="0" smtClean="0"/>
              <a:t>)</a:t>
            </a:r>
            <a:r>
              <a:rPr lang="en-US" sz="3200" dirty="0" smtClean="0"/>
              <a:t>)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39255" y="2607734"/>
            <a:ext cx="18466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     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46400" y="2590801"/>
            <a:ext cx="2732199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b="1" dirty="0" smtClean="0"/>
              <a:t>I</a:t>
            </a:r>
            <a:r>
              <a:rPr lang="en-US" sz="2400" dirty="0" smtClean="0"/>
              <a:t> </a:t>
            </a:r>
            <a:r>
              <a:rPr lang="en-US" dirty="0" smtClean="0"/>
              <a:t>                                           </a:t>
            </a:r>
            <a:r>
              <a:rPr lang="en-US" sz="2400" b="1" dirty="0" smtClean="0"/>
              <a:t> J       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 rot="19122940">
            <a:off x="2980348" y="3115734"/>
            <a:ext cx="1270000" cy="33866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 rot="2755239">
            <a:off x="4468389" y="3123167"/>
            <a:ext cx="1208199" cy="32631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3391440" y="3831283"/>
            <a:ext cx="1862667" cy="28351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3391440" y="2946399"/>
            <a:ext cx="532481" cy="541867"/>
          </a:xfrm>
          <a:prstGeom prst="mathMultiply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4721626" y="2946399"/>
            <a:ext cx="532481" cy="541867"/>
          </a:xfrm>
          <a:prstGeom prst="mathMultiply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2162855" y="5303556"/>
            <a:ext cx="6100612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0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Similar Analyses</a:t>
            </a:r>
            <a:endParaRPr lang="en-US" dirty="0"/>
          </a:p>
        </p:txBody>
      </p:sp>
      <p:pic>
        <p:nvPicPr>
          <p:cNvPr id="6" name="Content Placeholder 5" descr="Screen Shot 2014-04-02 at 2.48.27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" b="271"/>
          <a:stretch>
            <a:fillRect/>
          </a:stretch>
        </p:blipFill>
        <p:spPr>
          <a:xfrm>
            <a:off x="2131257" y="1600201"/>
            <a:ext cx="6962571" cy="3829146"/>
          </a:xfrm>
        </p:spPr>
      </p:pic>
      <p:sp>
        <p:nvSpPr>
          <p:cNvPr id="5" name="TextBox 4"/>
          <p:cNvSpPr txBox="1"/>
          <p:nvPr/>
        </p:nvSpPr>
        <p:spPr>
          <a:xfrm>
            <a:off x="137530" y="5549114"/>
            <a:ext cx="8956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Dror</a:t>
            </a:r>
            <a:r>
              <a:rPr lang="en-US" b="1" dirty="0" smtClean="0"/>
              <a:t> Y. </a:t>
            </a:r>
            <a:r>
              <a:rPr lang="en-US" b="1" dirty="0" err="1" smtClean="0"/>
              <a:t>Kenett</a:t>
            </a:r>
            <a:r>
              <a:rPr lang="en-US" dirty="0" smtClean="0"/>
              <a:t>, </a:t>
            </a:r>
            <a:r>
              <a:rPr lang="en-US" dirty="0" err="1" smtClean="0"/>
              <a:t>Yoash</a:t>
            </a:r>
            <a:r>
              <a:rPr lang="en-US" dirty="0" smtClean="0"/>
              <a:t> </a:t>
            </a:r>
            <a:r>
              <a:rPr lang="en-US" dirty="0" err="1" smtClean="0"/>
              <a:t>Shapira</a:t>
            </a:r>
            <a:r>
              <a:rPr lang="en-US" dirty="0" smtClean="0"/>
              <a:t>, </a:t>
            </a:r>
            <a:r>
              <a:rPr lang="en-US" dirty="0" err="1" smtClean="0"/>
              <a:t>Asaf</a:t>
            </a:r>
            <a:r>
              <a:rPr lang="en-US" dirty="0" smtClean="0"/>
              <a:t> </a:t>
            </a:r>
            <a:r>
              <a:rPr lang="en-US" dirty="0" err="1" smtClean="0"/>
              <a:t>Madi</a:t>
            </a:r>
            <a:r>
              <a:rPr lang="en-US" dirty="0" smtClean="0"/>
              <a:t>, Sharron </a:t>
            </a:r>
            <a:r>
              <a:rPr lang="en-US" dirty="0" err="1" smtClean="0"/>
              <a:t>Bransburg-Zabary</a:t>
            </a:r>
            <a:r>
              <a:rPr lang="en-US" dirty="0" smtClean="0"/>
              <a:t>, </a:t>
            </a:r>
            <a:r>
              <a:rPr lang="en-US" dirty="0" err="1" smtClean="0"/>
              <a:t>Gitit</a:t>
            </a:r>
            <a:r>
              <a:rPr lang="en-US" dirty="0" smtClean="0"/>
              <a:t> </a:t>
            </a:r>
            <a:r>
              <a:rPr lang="en-US" dirty="0" err="1" smtClean="0"/>
              <a:t>Gur-Gershgoren</a:t>
            </a:r>
            <a:r>
              <a:rPr lang="en-US" dirty="0" smtClean="0"/>
              <a:t>, and </a:t>
            </a:r>
            <a:r>
              <a:rPr lang="en-US" dirty="0" err="1" smtClean="0"/>
              <a:t>Eshel</a:t>
            </a:r>
            <a:r>
              <a:rPr lang="en-US" dirty="0" smtClean="0"/>
              <a:t> Ben-Jacob (2011</a:t>
            </a:r>
            <a:r>
              <a:rPr lang="en-US" i="1" dirty="0" smtClean="0">
                <a:solidFill>
                  <a:srgbClr val="000000"/>
                </a:solidFill>
              </a:rPr>
              <a:t>)</a:t>
            </a:r>
            <a:r>
              <a:rPr lang="en-US" i="1" dirty="0" smtClean="0">
                <a:solidFill>
                  <a:srgbClr val="FF0000"/>
                </a:solidFill>
              </a:rPr>
              <a:t>, Index cohesive force analysis reveals that the US market became prone to systemic collapses since 2002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PLoS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ONE </a:t>
            </a:r>
            <a:r>
              <a:rPr lang="en-US" dirty="0" smtClean="0"/>
              <a:t>6(4): e19378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938012"/>
            <a:ext cx="81237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Correlations over time of S&amp;P 500 stocks in U.S.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134929"/>
            <a:ext cx="1909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Correlations</a:t>
            </a:r>
          </a:p>
          <a:p>
            <a:r>
              <a:rPr lang="en-US" sz="2400" dirty="0" smtClean="0"/>
              <a:t>Among stocks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7026" y="3756691"/>
            <a:ext cx="17070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Partial </a:t>
            </a:r>
          </a:p>
          <a:p>
            <a:r>
              <a:rPr lang="en-US" sz="2400" dirty="0" smtClean="0"/>
              <a:t>Correlations</a:t>
            </a:r>
          </a:p>
          <a:p>
            <a:r>
              <a:rPr lang="en-US" sz="2400" dirty="0" smtClean="0"/>
              <a:t>Excluding</a:t>
            </a:r>
          </a:p>
          <a:p>
            <a:r>
              <a:rPr lang="en-US" sz="2400" dirty="0" smtClean="0"/>
              <a:t>The index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149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7296"/>
            <a:ext cx="8229600" cy="3906837"/>
          </a:xfrm>
        </p:spPr>
        <p:txBody>
          <a:bodyPr/>
          <a:lstStyle/>
          <a:p>
            <a:r>
              <a:rPr lang="en-US" dirty="0" smtClean="0"/>
              <a:t>Similar results have been found for other markets such as U.K., Germany, Japan, and India</a:t>
            </a:r>
          </a:p>
          <a:p>
            <a:r>
              <a:rPr lang="en-US" dirty="0" smtClean="0"/>
              <a:t>U.K. Germany, and U.S. all track each other closely</a:t>
            </a:r>
          </a:p>
          <a:p>
            <a:r>
              <a:rPr lang="en-US" dirty="0" smtClean="0"/>
              <a:t>Japan and India are not as uniform, but still follow time </a:t>
            </a:r>
            <a:r>
              <a:rPr lang="en-US" dirty="0" smtClean="0"/>
              <a:t>dependence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5554133"/>
            <a:ext cx="90085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Kenett</a:t>
            </a:r>
            <a:r>
              <a:rPr lang="en-US" sz="2400" b="1" dirty="0"/>
              <a:t> DY</a:t>
            </a:r>
            <a:r>
              <a:rPr lang="en-US" sz="2400" dirty="0"/>
              <a:t>, </a:t>
            </a:r>
            <a:r>
              <a:rPr lang="en-US" sz="2400" dirty="0" err="1"/>
              <a:t>Raddant</a:t>
            </a:r>
            <a:r>
              <a:rPr lang="en-US" sz="2400" dirty="0"/>
              <a:t> M, Lux T, Ben-Jacob E (2012) </a:t>
            </a:r>
            <a:r>
              <a:rPr lang="en-US" sz="2400" dirty="0">
                <a:solidFill>
                  <a:srgbClr val="FF0000"/>
                </a:solidFill>
              </a:rPr>
              <a:t>Evolvement of Uniformity and Volatility in the Stressed Global Financial Village</a:t>
            </a:r>
            <a:r>
              <a:rPr lang="en-US" sz="2400" dirty="0"/>
              <a:t>. </a:t>
            </a:r>
            <a:r>
              <a:rPr lang="en-US" sz="2400" dirty="0" err="1"/>
              <a:t>PLoS</a:t>
            </a:r>
            <a:r>
              <a:rPr lang="en-US" sz="2400" dirty="0"/>
              <a:t> ONE 7(2): e31144. doi:10.1371/journal.pone.0031144</a:t>
            </a:r>
          </a:p>
        </p:txBody>
      </p:sp>
    </p:spTree>
    <p:extLst>
      <p:ext uri="{BB962C8B-B14F-4D97-AF65-F5344CB8AC3E}">
        <p14:creationId xmlns:p14="http://schemas.microsoft.com/office/powerpoint/2010/main" val="167209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4636"/>
            <a:ext cx="8229600" cy="1143000"/>
          </a:xfrm>
        </p:spPr>
        <p:txBody>
          <a:bodyPr/>
          <a:lstStyle/>
          <a:p>
            <a:r>
              <a:rPr lang="en-US" dirty="0" smtClean="0"/>
              <a:t>Data for Brazilian Stock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580497"/>
            <a:ext cx="8229600" cy="4525963"/>
          </a:xfrm>
        </p:spPr>
        <p:txBody>
          <a:bodyPr/>
          <a:lstStyle/>
          <a:p>
            <a:r>
              <a:rPr lang="en-US" dirty="0"/>
              <a:t>29 </a:t>
            </a:r>
            <a:r>
              <a:rPr lang="en-US" dirty="0" smtClean="0"/>
              <a:t>Brazilian Stocks from 1/03 - 12/13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63358"/>
              </p:ext>
            </p:extLst>
          </p:nvPr>
        </p:nvGraphicFramePr>
        <p:xfrm>
          <a:off x="304800" y="1256771"/>
          <a:ext cx="4859866" cy="5523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133"/>
                <a:gridCol w="4131733"/>
              </a:tblGrid>
              <a:tr h="402696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AMERICA LATINA LOGISTICA S.A.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2715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BCO BRASIL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2715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BRADESPAR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2715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BRF SA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27153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CCR SA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27153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CEMIG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27153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CPFL ENERGIA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27153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COPEL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27153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SOUZA CRUZ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27153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 NACIONAL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27153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CYRELA REALT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27153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ELETROBRAS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27153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EMBRAER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27153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GERDAU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27153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GERDAU MET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12278"/>
              </p:ext>
            </p:extLst>
          </p:nvPr>
        </p:nvGraphicFramePr>
        <p:xfrm>
          <a:off x="5164666" y="1397000"/>
          <a:ext cx="3725334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1"/>
                <a:gridCol w="2963333"/>
              </a:tblGrid>
              <a:tr h="358624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CIA HERING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58624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TAUSA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58624"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ITAUUNIBANCO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58624"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LOJAS AMERIC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58624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LIGHT S/A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58624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58624"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58624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PETROBRAS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58624"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ROSSI RESID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58624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SABESP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58624"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SUZANO PAPEL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58624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USIMINAS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58624"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VALE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  <a:tr h="358624"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TELEF BRASIL </a:t>
                      </a:r>
                      <a:endParaRPr lang="en-US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74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987</Words>
  <Application>Microsoft Macintosh PowerPoint</Application>
  <PresentationFormat>On-screen Show (4:3)</PresentationFormat>
  <Paragraphs>177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Structural Differences of the Brazilian Stock Market</vt:lpstr>
      <vt:lpstr>Outline </vt:lpstr>
      <vt:lpstr>Purpose</vt:lpstr>
      <vt:lpstr>Theoretical Perspective</vt:lpstr>
      <vt:lpstr>Stock Correlations</vt:lpstr>
      <vt:lpstr>Partial Correlations</vt:lpstr>
      <vt:lpstr>Similar Analyses</vt:lpstr>
      <vt:lpstr>PowerPoint Presentation</vt:lpstr>
      <vt:lpstr>Data for Brazilian Stock Market</vt:lpstr>
      <vt:lpstr> Methods For Analyses of Brazilian Stock Market</vt:lpstr>
      <vt:lpstr>Brazil at a Glance</vt:lpstr>
      <vt:lpstr>Results</vt:lpstr>
      <vt:lpstr>How similar are the two measures? </vt:lpstr>
      <vt:lpstr>Before, During, and After Crisis</vt:lpstr>
      <vt:lpstr>What does the structure of a non-index driven market look like?</vt:lpstr>
      <vt:lpstr>Interpretation</vt:lpstr>
      <vt:lpstr>Conclusions</vt:lpstr>
      <vt:lpstr>Further Research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</dc:title>
  <dc:creator>Shawn Leahy</dc:creator>
  <cp:lastModifiedBy>Shawn Leahy</cp:lastModifiedBy>
  <cp:revision>54</cp:revision>
  <dcterms:created xsi:type="dcterms:W3CDTF">2014-04-01T21:49:13Z</dcterms:created>
  <dcterms:modified xsi:type="dcterms:W3CDTF">2014-04-04T18:34:28Z</dcterms:modified>
</cp:coreProperties>
</file>